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audio1.wav" ContentType="audio/wav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54" r:id="rId2"/>
    <p:sldId id="364" r:id="rId3"/>
    <p:sldId id="322" r:id="rId4"/>
    <p:sldId id="267" r:id="rId5"/>
    <p:sldId id="366" r:id="rId6"/>
    <p:sldId id="309" r:id="rId7"/>
    <p:sldId id="345" r:id="rId8"/>
    <p:sldId id="340" r:id="rId9"/>
    <p:sldId id="350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5155" userDrawn="1">
          <p15:clr>
            <a:srgbClr val="A4A3A4"/>
          </p15:clr>
        </p15:guide>
        <p15:guide id="3" orient="horz" pos="2070">
          <p15:clr>
            <a:srgbClr val="A4A3A4"/>
          </p15:clr>
        </p15:guide>
        <p15:guide id="4" pos="2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F47"/>
    <a:srgbClr val="FFC000"/>
    <a:srgbClr val="B12725"/>
    <a:srgbClr val="05BAC8"/>
    <a:srgbClr val="21AB82"/>
    <a:srgbClr val="F14124"/>
    <a:srgbClr val="5DCEAF"/>
    <a:srgbClr val="1A92A2"/>
    <a:srgbClr val="F69230"/>
    <a:srgbClr val="5EC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6" autoAdjust="0"/>
    <p:restoredTop sz="99298" autoAdjust="0"/>
  </p:normalViewPr>
  <p:slideViewPr>
    <p:cSldViewPr snapToGrid="0">
      <p:cViewPr varScale="1">
        <p:scale>
          <a:sx n="74" d="100"/>
          <a:sy n="74" d="100"/>
        </p:scale>
        <p:origin x="558" y="78"/>
      </p:cViewPr>
      <p:guideLst>
        <p:guide orient="horz" pos="1049"/>
        <p:guide pos="5155"/>
        <p:guide orient="horz" pos="2070"/>
        <p:guide pos="209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0" d="100"/>
        <a:sy n="60" d="100"/>
      </p:scale>
      <p:origin x="0" y="3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D8D3007C-0BBF-4CAD-B02F-7664B804665F}" type="datetimeFigureOut">
              <a:rPr lang="zh-CN" altLang="en-US" smtClean="0"/>
              <a:pPr/>
              <a:t>2016/12/20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8927DC7C-EA85-41EA-BE8E-3BC04B9579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099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1616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798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32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343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335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935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4677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0266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190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456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08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0800000">
            <a:off x="0" y="4457700"/>
            <a:ext cx="6076710" cy="2400300"/>
          </a:xfrm>
          <a:prstGeom prst="rect">
            <a:avLst/>
          </a:prstGeom>
          <a:gradFill flip="none" rotWithShape="1">
            <a:gsLst>
              <a:gs pos="0">
                <a:srgbClr val="163048">
                  <a:alpha val="50000"/>
                </a:srgbClr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6076709" y="4457700"/>
            <a:ext cx="6115291" cy="2400300"/>
          </a:xfrm>
          <a:prstGeom prst="rect">
            <a:avLst/>
          </a:prstGeom>
          <a:gradFill flip="none" rotWithShape="1">
            <a:gsLst>
              <a:gs pos="0">
                <a:srgbClr val="163048">
                  <a:alpha val="50000"/>
                </a:srgbClr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4970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" y="0"/>
            <a:ext cx="6115291" cy="6858000"/>
          </a:xfrm>
          <a:prstGeom prst="rect">
            <a:avLst/>
          </a:prstGeom>
          <a:gradFill flip="none" rotWithShape="1">
            <a:gsLst>
              <a:gs pos="0">
                <a:srgbClr val="163048">
                  <a:alpha val="30000"/>
                </a:srgbClr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7591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53654070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第二章主题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第四章主题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第五章主题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第六章主题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1691680" y="0"/>
            <a:ext cx="0" cy="68732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1691680" y="1265519"/>
            <a:ext cx="10500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-7143" y="1272662"/>
            <a:ext cx="1691680" cy="78818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第一章主题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182" l="9217" r="89862">
                        <a14:foregroundMark x1="60829" y1="9545" x2="60829" y2="9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68" y="422936"/>
            <a:ext cx="458743" cy="46508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直角三角形 24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6" name="五边形 25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440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二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95596321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第一章主题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第四章主题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第五章主题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第六章主题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1691680" y="0"/>
            <a:ext cx="0" cy="68732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1691680" y="1265519"/>
            <a:ext cx="10500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-4762" y="2061797"/>
            <a:ext cx="1691680" cy="78818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第二章主题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182" l="9217" r="89862">
                        <a14:foregroundMark x1="60829" y1="9545" x2="60829" y2="9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68" y="422936"/>
            <a:ext cx="458743" cy="465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2" name="五边形 11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246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三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62194615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第一章主题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第二章主题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第四章主题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第五章主题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第六章主题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1691680" y="0"/>
            <a:ext cx="0" cy="68732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1691680" y="1265519"/>
            <a:ext cx="10500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-7143" y="2853936"/>
            <a:ext cx="1691680" cy="78818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第三章主题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182" l="9217" r="89862">
                        <a14:foregroundMark x1="60829" y1="9545" x2="60829" y2="9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68" y="422936"/>
            <a:ext cx="458743" cy="465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2" name="五边形 11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76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四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82291487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第一章主题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第二章主题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第五章主题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第六章主题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1691680" y="0"/>
            <a:ext cx="0" cy="68732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1691680" y="1265519"/>
            <a:ext cx="10500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-7143" y="3647709"/>
            <a:ext cx="1691680" cy="78818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第四章主题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182" l="9217" r="89862">
                        <a14:foregroundMark x1="60829" y1="9545" x2="60829" y2="9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68" y="422936"/>
            <a:ext cx="458743" cy="465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2" name="五边形 11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76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五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02796475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第一章主题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第二章主题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第四章主题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第六章主题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1691680" y="0"/>
            <a:ext cx="0" cy="68732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直角三角形 17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9" name="五边形 18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微软雅黑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 flipH="1">
            <a:off x="1691680" y="1265519"/>
            <a:ext cx="10500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-11173" y="4442496"/>
            <a:ext cx="1691680" cy="78196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第五章主题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182" l="9217" r="89862">
                        <a14:foregroundMark x1="60829" y1="9545" x2="60829" y2="9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68" y="422936"/>
            <a:ext cx="458743" cy="465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76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六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50761509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第一章主题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第二章主题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第四章主题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第五章主题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第六章主题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1691680" y="0"/>
            <a:ext cx="0" cy="68732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直角三角形 17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9" name="五边形 18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微软雅黑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 flipH="1">
            <a:off x="1691680" y="1265519"/>
            <a:ext cx="10500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-8792" y="5237461"/>
            <a:ext cx="1691680" cy="78234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第六章主题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182" l="9217" r="89862">
                        <a14:foregroundMark x1="60829" y1="9545" x2="60829" y2="9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68" y="422936"/>
            <a:ext cx="458743" cy="465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251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3056164" y="6441622"/>
            <a:ext cx="9135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找</a:t>
            </a:r>
            <a:r>
              <a:rPr lang="en-US" altLang="zh-CN" sz="1200" dirty="0" smtClean="0">
                <a:solidFill>
                  <a:schemeClr val="bg1"/>
                </a:solidFill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</a:rPr>
              <a:t>素材就上变色龙网</a:t>
            </a:r>
            <a:r>
              <a:rPr lang="en-US" altLang="zh-CN" sz="1200" dirty="0" smtClean="0">
                <a:solidFill>
                  <a:schemeClr val="bg1"/>
                </a:solidFill>
              </a:rPr>
              <a:t>www.ppt20.com</a:t>
            </a:r>
            <a:r>
              <a:rPr lang="zh-CN" altLang="en-US" sz="1200" dirty="0" smtClean="0">
                <a:solidFill>
                  <a:schemeClr val="bg1"/>
                </a:solidFill>
              </a:rPr>
              <a:t>。本素材来自网络分享，免费供学习交流，严禁商用！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3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1" r:id="rId2"/>
    <p:sldLayoutId id="2147483682" r:id="rId3"/>
    <p:sldLayoutId id="2147483651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69" r:id="rId10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stedredmine.com/projects/java_fivepeop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hyperlink" Target="https://github.com/wang987/-Supermarket-commodity-managemen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 flipH="1">
            <a:off x="4146569" y="4450873"/>
            <a:ext cx="3527551" cy="407363"/>
          </a:xfrm>
          <a:custGeom>
            <a:avLst/>
            <a:gdLst>
              <a:gd name="connsiteX0" fmla="*/ 1319211 w 1469989"/>
              <a:gd name="connsiteY0" fmla="*/ 0 h 485775"/>
              <a:gd name="connsiteX1" fmla="*/ 80964 w 1469989"/>
              <a:gd name="connsiteY1" fmla="*/ 0 h 485775"/>
              <a:gd name="connsiteX2" fmla="*/ 0 w 1469989"/>
              <a:gd name="connsiteY2" fmla="*/ 80964 h 485775"/>
              <a:gd name="connsiteX3" fmla="*/ 0 w 1469989"/>
              <a:gd name="connsiteY3" fmla="*/ 404811 h 485775"/>
              <a:gd name="connsiteX4" fmla="*/ 80964 w 1469989"/>
              <a:gd name="connsiteY4" fmla="*/ 485775 h 485775"/>
              <a:gd name="connsiteX5" fmla="*/ 1319211 w 1469989"/>
              <a:gd name="connsiteY5" fmla="*/ 485775 h 485775"/>
              <a:gd name="connsiteX6" fmla="*/ 1331069 w 1469989"/>
              <a:gd name="connsiteY6" fmla="*/ 483381 h 485775"/>
              <a:gd name="connsiteX7" fmla="*/ 1380263 w 1469989"/>
              <a:gd name="connsiteY7" fmla="*/ 483381 h 485775"/>
              <a:gd name="connsiteX8" fmla="*/ 1400175 w 1469989"/>
              <a:gd name="connsiteY8" fmla="*/ 483381 h 485775"/>
              <a:gd name="connsiteX9" fmla="*/ 1469989 w 1469989"/>
              <a:gd name="connsiteY9" fmla="*/ 483381 h 485775"/>
              <a:gd name="connsiteX10" fmla="*/ 1400175 w 1469989"/>
              <a:gd name="connsiteY10" fmla="*/ 413567 h 485775"/>
              <a:gd name="connsiteX11" fmla="*/ 1400175 w 1469989"/>
              <a:gd name="connsiteY11" fmla="*/ 404811 h 485775"/>
              <a:gd name="connsiteX12" fmla="*/ 1400175 w 1469989"/>
              <a:gd name="connsiteY12" fmla="*/ 363126 h 485775"/>
              <a:gd name="connsiteX13" fmla="*/ 1400175 w 1469989"/>
              <a:gd name="connsiteY13" fmla="*/ 80964 h 485775"/>
              <a:gd name="connsiteX14" fmla="*/ 1319211 w 1469989"/>
              <a:gd name="connsiteY14" fmla="*/ 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69989" h="485775">
                <a:moveTo>
                  <a:pt x="1319211" y="0"/>
                </a:moveTo>
                <a:lnTo>
                  <a:pt x="80964" y="0"/>
                </a:lnTo>
                <a:cubicBezTo>
                  <a:pt x="36249" y="0"/>
                  <a:pt x="0" y="36249"/>
                  <a:pt x="0" y="80964"/>
                </a:cubicBezTo>
                <a:lnTo>
                  <a:pt x="0" y="404811"/>
                </a:lnTo>
                <a:cubicBezTo>
                  <a:pt x="0" y="449526"/>
                  <a:pt x="36249" y="485775"/>
                  <a:pt x="80964" y="485775"/>
                </a:cubicBezTo>
                <a:lnTo>
                  <a:pt x="1319211" y="485775"/>
                </a:lnTo>
                <a:lnTo>
                  <a:pt x="1331069" y="483381"/>
                </a:lnTo>
                <a:lnTo>
                  <a:pt x="1380263" y="483381"/>
                </a:lnTo>
                <a:lnTo>
                  <a:pt x="1400175" y="483381"/>
                </a:lnTo>
                <a:lnTo>
                  <a:pt x="1469989" y="483381"/>
                </a:lnTo>
                <a:lnTo>
                  <a:pt x="1400175" y="413567"/>
                </a:lnTo>
                <a:lnTo>
                  <a:pt x="1400175" y="404811"/>
                </a:lnTo>
                <a:lnTo>
                  <a:pt x="1400175" y="363126"/>
                </a:lnTo>
                <a:lnTo>
                  <a:pt x="1400175" y="80964"/>
                </a:lnTo>
                <a:cubicBezTo>
                  <a:pt x="1400175" y="36249"/>
                  <a:pt x="1363926" y="0"/>
                  <a:pt x="1319211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57" name="TextBox 25"/>
          <p:cNvSpPr txBox="1"/>
          <p:nvPr/>
        </p:nvSpPr>
        <p:spPr>
          <a:xfrm>
            <a:off x="3961383" y="5994825"/>
            <a:ext cx="4481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1600" b="1" dirty="0" smtClean="0"/>
              <a:t>主讲人：王亚超    </a:t>
            </a:r>
            <a:r>
              <a:rPr lang="zh-CN" altLang="en-US" sz="1600" b="1" dirty="0" smtClean="0"/>
              <a:t>项目经理</a:t>
            </a:r>
            <a:endParaRPr lang="zh-CN" altLang="en-US" sz="1600" b="1" dirty="0"/>
          </a:p>
        </p:txBody>
      </p:sp>
      <p:pic>
        <p:nvPicPr>
          <p:cNvPr id="2" name="纯音乐--跳伞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2362916" y="-177297"/>
            <a:ext cx="609600" cy="60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47742" y="1192335"/>
            <a:ext cx="8267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校园</a:t>
            </a:r>
            <a:r>
              <a:rPr lang="zh-CN" altLang="en-US" sz="6000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超市商品管理系统</a:t>
            </a:r>
            <a:endParaRPr lang="zh-CN" altLang="en-US" sz="6000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57915" y="2560232"/>
            <a:ext cx="28777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200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斯莱特林小组</a:t>
            </a:r>
            <a:endParaRPr lang="zh-CN" altLang="en-US" sz="3200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206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8" grpId="0" animBg="1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12"/>
          <p:cNvSpPr>
            <a:spLocks noChangeArrowheads="1"/>
          </p:cNvSpPr>
          <p:nvPr/>
        </p:nvSpPr>
        <p:spPr bwMode="auto">
          <a:xfrm>
            <a:off x="10996915" y="1810507"/>
            <a:ext cx="1200307" cy="27921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xtLst/>
        </p:spPr>
        <p:txBody>
          <a:bodyPr vert="horz" wrap="square" lIns="108816" tIns="54408" rIns="108816" bIns="54408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73" name="Freeform 13"/>
          <p:cNvSpPr>
            <a:spLocks/>
          </p:cNvSpPr>
          <p:nvPr/>
        </p:nvSpPr>
        <p:spPr bwMode="auto">
          <a:xfrm>
            <a:off x="0" y="1810509"/>
            <a:ext cx="1949003" cy="2792175"/>
          </a:xfrm>
          <a:custGeom>
            <a:avLst/>
            <a:gdLst>
              <a:gd name="T0" fmla="*/ 2055 w 2055"/>
              <a:gd name="T1" fmla="*/ 3548 h 3548"/>
              <a:gd name="T2" fmla="*/ 0 w 2055"/>
              <a:gd name="T3" fmla="*/ 3548 h 3548"/>
              <a:gd name="T4" fmla="*/ 0 w 2055"/>
              <a:gd name="T5" fmla="*/ 0 h 3548"/>
              <a:gd name="T6" fmla="*/ 2055 w 2055"/>
              <a:gd name="T7" fmla="*/ 0 h 3548"/>
              <a:gd name="T8" fmla="*/ 959 w 2055"/>
              <a:gd name="T9" fmla="*/ 1774 h 3548"/>
              <a:gd name="T10" fmla="*/ 2055 w 2055"/>
              <a:gd name="T11" fmla="*/ 3548 h 3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5" h="3548">
                <a:moveTo>
                  <a:pt x="2055" y="3548"/>
                </a:moveTo>
                <a:lnTo>
                  <a:pt x="0" y="3548"/>
                </a:lnTo>
                <a:lnTo>
                  <a:pt x="0" y="0"/>
                </a:lnTo>
                <a:lnTo>
                  <a:pt x="2055" y="0"/>
                </a:lnTo>
                <a:cubicBezTo>
                  <a:pt x="1407" y="317"/>
                  <a:pt x="959" y="992"/>
                  <a:pt x="959" y="1774"/>
                </a:cubicBezTo>
                <a:cubicBezTo>
                  <a:pt x="959" y="2555"/>
                  <a:pt x="1407" y="3231"/>
                  <a:pt x="2055" y="3548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xtLst/>
        </p:spPr>
        <p:txBody>
          <a:bodyPr vert="horz" wrap="square" lIns="108816" tIns="54408" rIns="108816" bIns="54408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74" name="Freeform 19"/>
          <p:cNvSpPr>
            <a:spLocks/>
          </p:cNvSpPr>
          <p:nvPr/>
        </p:nvSpPr>
        <p:spPr bwMode="auto">
          <a:xfrm>
            <a:off x="3447622" y="-77994"/>
            <a:ext cx="1372497" cy="6918036"/>
          </a:xfrm>
          <a:custGeom>
            <a:avLst/>
            <a:gdLst>
              <a:gd name="T0" fmla="*/ 0 w 1703"/>
              <a:gd name="T1" fmla="*/ 0 h 9079"/>
              <a:gd name="T2" fmla="*/ 1703 w 1703"/>
              <a:gd name="T3" fmla="*/ 4539 h 9079"/>
              <a:gd name="T4" fmla="*/ 0 w 1703"/>
              <a:gd name="T5" fmla="*/ 9079 h 9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03" h="9079">
                <a:moveTo>
                  <a:pt x="0" y="0"/>
                </a:moveTo>
                <a:cubicBezTo>
                  <a:pt x="1060" y="1213"/>
                  <a:pt x="1703" y="2801"/>
                  <a:pt x="1703" y="4539"/>
                </a:cubicBezTo>
                <a:cubicBezTo>
                  <a:pt x="1703" y="6277"/>
                  <a:pt x="1060" y="7865"/>
                  <a:pt x="0" y="9079"/>
                </a:cubicBezTo>
              </a:path>
            </a:pathLst>
          </a:custGeom>
          <a:noFill/>
          <a:ln w="19050" cap="flat">
            <a:solidFill>
              <a:schemeClr val="bg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8816" tIns="54408" rIns="108816" bIns="54408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75" name="椭圆 74"/>
          <p:cNvSpPr>
            <a:spLocks noChangeAspect="1"/>
          </p:cNvSpPr>
          <p:nvPr/>
        </p:nvSpPr>
        <p:spPr bwMode="auto">
          <a:xfrm>
            <a:off x="3990964" y="780720"/>
            <a:ext cx="767867" cy="729541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63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76" name="椭圆 75"/>
          <p:cNvSpPr>
            <a:spLocks noChangeAspect="1"/>
          </p:cNvSpPr>
          <p:nvPr/>
        </p:nvSpPr>
        <p:spPr bwMode="auto">
          <a:xfrm>
            <a:off x="4242873" y="1625352"/>
            <a:ext cx="767867" cy="729541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63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77" name="椭圆 76"/>
          <p:cNvSpPr>
            <a:spLocks noChangeAspect="1"/>
          </p:cNvSpPr>
          <p:nvPr/>
        </p:nvSpPr>
        <p:spPr bwMode="auto">
          <a:xfrm>
            <a:off x="4336700" y="2466530"/>
            <a:ext cx="767867" cy="729541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63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78" name="椭圆 77"/>
          <p:cNvSpPr>
            <a:spLocks noChangeAspect="1"/>
          </p:cNvSpPr>
          <p:nvPr/>
        </p:nvSpPr>
        <p:spPr bwMode="auto">
          <a:xfrm>
            <a:off x="4346579" y="3307706"/>
            <a:ext cx="767867" cy="729541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63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79" name="椭圆 78"/>
          <p:cNvSpPr>
            <a:spLocks noChangeAspect="1"/>
          </p:cNvSpPr>
          <p:nvPr/>
        </p:nvSpPr>
        <p:spPr bwMode="auto">
          <a:xfrm>
            <a:off x="4258022" y="4206199"/>
            <a:ext cx="767867" cy="729541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63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80" name="椭圆 79"/>
          <p:cNvSpPr>
            <a:spLocks noChangeAspect="1"/>
          </p:cNvSpPr>
          <p:nvPr/>
        </p:nvSpPr>
        <p:spPr bwMode="auto">
          <a:xfrm>
            <a:off x="3998209" y="5055187"/>
            <a:ext cx="767867" cy="729541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63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81" name="圆角矩形 80"/>
          <p:cNvSpPr/>
          <p:nvPr/>
        </p:nvSpPr>
        <p:spPr bwMode="auto">
          <a:xfrm>
            <a:off x="4951478" y="839960"/>
            <a:ext cx="4714810" cy="60849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63"/>
            <a:endParaRPr lang="zh-CN" altLang="en-US" dirty="0">
              <a:solidFill>
                <a:schemeClr val="bg2">
                  <a:lumMod val="2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5175266" y="1684860"/>
            <a:ext cx="4488108" cy="60849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63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5311259" y="2524832"/>
            <a:ext cx="4352115" cy="60849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63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84" name="圆角矩形 83"/>
          <p:cNvSpPr/>
          <p:nvPr/>
        </p:nvSpPr>
        <p:spPr bwMode="auto">
          <a:xfrm>
            <a:off x="5360185" y="3418348"/>
            <a:ext cx="4303190" cy="60849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63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85" name="圆角矩形 84"/>
          <p:cNvSpPr/>
          <p:nvPr/>
        </p:nvSpPr>
        <p:spPr bwMode="auto">
          <a:xfrm>
            <a:off x="5181602" y="4325033"/>
            <a:ext cx="4481773" cy="60849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63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86" name="圆角矩形 85"/>
          <p:cNvSpPr/>
          <p:nvPr/>
        </p:nvSpPr>
        <p:spPr bwMode="auto">
          <a:xfrm>
            <a:off x="4942876" y="5170839"/>
            <a:ext cx="4720499" cy="60849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63"/>
            <a:endParaRPr lang="zh-CN" altLang="en-US" dirty="0">
              <a:solidFill>
                <a:schemeClr val="bg2">
                  <a:lumMod val="2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414294" y="883058"/>
            <a:ext cx="3400115" cy="54076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zh-CN" altLang="en-US" sz="2800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斯莱特林小组成员</a:t>
            </a:r>
            <a:endParaRPr lang="zh-CN" altLang="en-US" sz="2800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590096" y="1724655"/>
            <a:ext cx="1809936" cy="54076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zh-CN" altLang="en-US" sz="2800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项目背景</a:t>
            </a:r>
            <a:endParaRPr lang="zh-CN" altLang="en-US" sz="2800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685201" y="3459537"/>
            <a:ext cx="3753097" cy="971653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en-US" altLang="zh-CN" sz="2800" spc="3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Redmine&amp;Github</a:t>
            </a:r>
            <a:endParaRPr lang="zh-CN" altLang="en-US" sz="2800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800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616516" y="4364826"/>
            <a:ext cx="1809936" cy="54076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zh-CN" altLang="en-US" sz="2800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页面效果</a:t>
            </a:r>
            <a:endParaRPr lang="zh-CN" altLang="en-US" sz="2800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378498" y="5204703"/>
            <a:ext cx="1014847" cy="54076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zh-CN" altLang="en-US" sz="2800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en-US" sz="2800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139876" y="812269"/>
            <a:ext cx="505092" cy="66387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en-US" altLang="zh-CN" sz="3600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600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388139" y="1650593"/>
            <a:ext cx="505092" cy="66387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en-US" altLang="zh-CN" sz="3600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600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491787" y="2490315"/>
            <a:ext cx="505092" cy="66387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en-US" altLang="zh-CN" sz="3600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600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474142" y="3346252"/>
            <a:ext cx="505092" cy="66387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en-US" altLang="zh-CN" sz="3600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3600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389675" y="4271339"/>
            <a:ext cx="505092" cy="66387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en-US" altLang="zh-CN" sz="3600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3600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110934" y="5092731"/>
            <a:ext cx="505092" cy="66387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en-US" altLang="zh-CN" sz="3600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3600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Oval 14"/>
          <p:cNvSpPr>
            <a:spLocks noChangeArrowheads="1"/>
          </p:cNvSpPr>
          <p:nvPr/>
        </p:nvSpPr>
        <p:spPr bwMode="auto">
          <a:xfrm>
            <a:off x="1257580" y="1995039"/>
            <a:ext cx="2471837" cy="241682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xtLst/>
        </p:spPr>
        <p:txBody>
          <a:bodyPr vert="horz" wrap="square" lIns="108816" tIns="54408" rIns="108816" bIns="54408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857392" y="3330757"/>
            <a:ext cx="1218177" cy="571544"/>
          </a:xfrm>
          <a:prstGeom prst="rect">
            <a:avLst/>
          </a:prstGeom>
          <a:noFill/>
        </p:spPr>
        <p:txBody>
          <a:bodyPr wrap="square" lIns="108816" tIns="54408" rIns="108816" bIns="54408" rtlCol="0">
            <a:spAutoFit/>
          </a:bodyPr>
          <a:lstStyle/>
          <a:p>
            <a:pPr algn="dist"/>
            <a:r>
              <a:rPr lang="zh-CN" altLang="en-US" sz="3000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817672" y="3829548"/>
            <a:ext cx="1297616" cy="340711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en-US" altLang="zh-CN" sz="1500" b="1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1500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36524" y="2647666"/>
            <a:ext cx="3261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功能介绍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88215750"/>
      </p:ext>
    </p:extLst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3 0.3321 L 4.44444E-6 4.75486E-6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-1660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6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14427 0.2174 L 2.22222E-6 -3.84829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5" y="-1087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6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16632 0.09506 L 3.61111E-6 -4.27382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16" y="-476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6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6632 -0.02752 L 1.11111E-6 4.0333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16" y="1364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6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1467 -0.15171 L 1.66667E-6 3.46901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6" y="758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6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1024 -0.27127 L -2.5E-6 -1.74838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135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3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800"/>
                            </p:stCondLst>
                            <p:childTnLst>
                              <p:par>
                                <p:cTn id="7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1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600"/>
                            </p:stCondLst>
                            <p:childTnLst>
                              <p:par>
                                <p:cTn id="9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1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600"/>
                            </p:stCondLst>
                            <p:childTnLst>
                              <p:par>
                                <p:cTn id="10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9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400"/>
                            </p:stCondLst>
                            <p:childTnLst>
                              <p:par>
                                <p:cTn id="1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7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200"/>
                            </p:stCondLst>
                            <p:childTnLst>
                              <p:par>
                                <p:cTn id="1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8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/>
      <p:bldP spid="88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 animBg="1"/>
      <p:bldP spid="101" grpId="0"/>
      <p:bldP spid="102" grpId="0"/>
      <p:bldP spid="36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2728653" y="1678417"/>
            <a:ext cx="8460430" cy="345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5958652" y="515424"/>
            <a:ext cx="3490040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r>
              <a:rPr lang="zh-CN" altLang="en-US" sz="2800" spc="300" dirty="0" smtClean="0">
                <a:solidFill>
                  <a:schemeClr val="bg1"/>
                </a:solidFill>
              </a:rPr>
              <a:t>斯莱特林小组成员</a:t>
            </a:r>
            <a:endParaRPr lang="zh-CN" altLang="en-US" sz="2800" spc="300" dirty="0">
              <a:solidFill>
                <a:schemeClr val="bg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6885973" y="3449406"/>
            <a:ext cx="4161442" cy="32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7" name="矩形 3"/>
          <p:cNvSpPr>
            <a:spLocks noChangeArrowheads="1"/>
          </p:cNvSpPr>
          <p:nvPr/>
        </p:nvSpPr>
        <p:spPr bwMode="auto">
          <a:xfrm>
            <a:off x="6902496" y="2897749"/>
            <a:ext cx="138550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70" name="矩形 47"/>
          <p:cNvSpPr>
            <a:spLocks noChangeArrowheads="1"/>
          </p:cNvSpPr>
          <p:nvPr/>
        </p:nvSpPr>
        <p:spPr bwMode="auto">
          <a:xfrm>
            <a:off x="6885973" y="5323901"/>
            <a:ext cx="4161442" cy="32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38984" y="6488668"/>
            <a:ext cx="62506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啊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478212" y="3203403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项目经理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：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王亚超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51677" y="1746914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产品经理：赵艺迪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78972" y="2812543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开发工程师：吴森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78972" y="3788178"/>
            <a:ext cx="448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UI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设计、开发工程师：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袁赞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78972" y="4876813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测试工程师：康让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6" name="图片 15" descr="27323-10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1626392" cy="116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85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9" grpId="0"/>
      <p:bldP spid="20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5562867" y="542720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3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项目背景</a:t>
            </a:r>
            <a:endParaRPr lang="zh-CN" altLang="en-US" sz="2933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042950" y="570216"/>
            <a:ext cx="263341" cy="395013"/>
            <a:chOff x="5284519" y="1508166"/>
            <a:chExt cx="213756" cy="427512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4605923" y="1877212"/>
            <a:ext cx="2557424" cy="907751"/>
            <a:chOff x="3666731" y="1984470"/>
            <a:chExt cx="2636520" cy="1447800"/>
          </a:xfrm>
        </p:grpSpPr>
        <p:sp>
          <p:nvSpPr>
            <p:cNvPr id="33" name="任意多边形 32"/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需求分析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4" name="文本框 35"/>
            <p:cNvSpPr txBox="1"/>
            <p:nvPr/>
          </p:nvSpPr>
          <p:spPr>
            <a:xfrm>
              <a:off x="3971726" y="2389297"/>
              <a:ext cx="2230360" cy="4745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386516" y="1849917"/>
            <a:ext cx="2557424" cy="907751"/>
            <a:chOff x="1436370" y="1984470"/>
            <a:chExt cx="2636520" cy="1447800"/>
          </a:xfrm>
        </p:grpSpPr>
        <p:sp>
          <p:nvSpPr>
            <p:cNvPr id="36" name="任意多边形 35"/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7" name="文本框 43"/>
            <p:cNvSpPr txBox="1"/>
            <p:nvPr/>
          </p:nvSpPr>
          <p:spPr>
            <a:xfrm>
              <a:off x="1709209" y="2365161"/>
              <a:ext cx="2293960" cy="6970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baseline="-30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严格的市场调研</a:t>
              </a:r>
              <a:endParaRPr lang="zh-CN" altLang="en-US" sz="28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880964" y="1877212"/>
            <a:ext cx="2557424" cy="907751"/>
            <a:chOff x="8127453" y="1984470"/>
            <a:chExt cx="2636520" cy="1447800"/>
          </a:xfrm>
        </p:grpSpPr>
        <p:sp>
          <p:nvSpPr>
            <p:cNvPr id="39" name="任意多边形 38"/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0" name="文本框 46"/>
            <p:cNvSpPr txBox="1"/>
            <p:nvPr/>
          </p:nvSpPr>
          <p:spPr>
            <a:xfrm>
              <a:off x="8439016" y="2389297"/>
              <a:ext cx="2230360" cy="6054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800" b="1" baseline="-30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代码编写</a:t>
              </a:r>
              <a:endParaRPr lang="zh-CN" altLang="en-US" sz="2800" b="1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743443" y="1877212"/>
            <a:ext cx="2557424" cy="907751"/>
            <a:chOff x="5897092" y="1984470"/>
            <a:chExt cx="2636520" cy="1447800"/>
          </a:xfrm>
        </p:grpSpPr>
        <p:sp>
          <p:nvSpPr>
            <p:cNvPr id="42" name="任意多边形 41"/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3" name="文本框 49"/>
            <p:cNvSpPr txBox="1"/>
            <p:nvPr/>
          </p:nvSpPr>
          <p:spPr>
            <a:xfrm>
              <a:off x="6227711" y="2365166"/>
              <a:ext cx="2205655" cy="6497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baseline="-30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项目模块分析</a:t>
              </a:r>
              <a:endParaRPr lang="zh-CN" altLang="en-US" sz="2800" b="1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53" name="直接连接符 8"/>
          <p:cNvCxnSpPr/>
          <p:nvPr/>
        </p:nvCxnSpPr>
        <p:spPr>
          <a:xfrm>
            <a:off x="2147070" y="3496556"/>
            <a:ext cx="9359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56597" y="3753134"/>
            <a:ext cx="81886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        如今的校园超市已经逐渐遍及到我们的生活当中，但是大多数超市不能有效的管理每一种商品，盈利结算速度慢，容易出现营业差错，不宜进行商品调价，盘点效率底等。随着超市形态的高速发展，其经营管理也变的愈加复杂，日常所需处理的数据量也逐渐增大，商业运转的中间环节也越来越多，原始的人工管理已无法应对这复杂的市场。故结合现状开发一个校园超市管理系统，通过由校园超市管理员租用该系统能更好的管理人力财力资源，在节约成本的同时还可以实现盈利，达到双赢的效果。</a:t>
            </a:r>
          </a:p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98041" y="6488668"/>
            <a:ext cx="62370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啊</a:t>
            </a:r>
            <a:endParaRPr lang="zh-CN" altLang="en-US" dirty="0"/>
          </a:p>
        </p:txBody>
      </p:sp>
      <p:pic>
        <p:nvPicPr>
          <p:cNvPr id="21" name="图片 20" descr="89301-10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773" y="212463"/>
            <a:ext cx="1442693" cy="100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63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4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3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功能介绍</a:t>
            </a:r>
            <a:endParaRPr lang="zh-CN" altLang="en-US" sz="2933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56199" y="2518018"/>
            <a:ext cx="3000028" cy="319289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根据商家需要购入需要的商品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943068" y="211533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ctr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dirty="0" smtClean="0">
                <a:solidFill>
                  <a:schemeClr val="bg1"/>
                </a:solidFill>
              </a:rPr>
              <a:t>添加商品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620967" y="2518018"/>
            <a:ext cx="3000028" cy="319289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及时更新进货出货情况，方便统计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608088" y="2115336"/>
            <a:ext cx="103103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r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bg1"/>
                </a:solidFill>
              </a:rPr>
              <a:t>进出货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56199" y="4239913"/>
            <a:ext cx="3000028" cy="319289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直观了解商品销售的走势及规律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378814" y="3825269"/>
            <a:ext cx="1877419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r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商品销售规律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716501" y="4212617"/>
            <a:ext cx="3000028" cy="319289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对注册用户实现科学化管理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757444" y="3825269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管理用户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5042950" y="570216"/>
            <a:ext cx="263341" cy="395013"/>
            <a:chOff x="5284519" y="1508166"/>
            <a:chExt cx="213756" cy="427512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3111690" y="6488668"/>
            <a:ext cx="625067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啊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5430240" y="1864225"/>
            <a:ext cx="1188923" cy="1302056"/>
            <a:chOff x="3693695" y="1876644"/>
            <a:chExt cx="838200" cy="838200"/>
          </a:xfrm>
        </p:grpSpPr>
        <p:sp>
          <p:nvSpPr>
            <p:cNvPr id="29" name="Rounded Rectangle 5"/>
            <p:cNvSpPr/>
            <p:nvPr/>
          </p:nvSpPr>
          <p:spPr>
            <a:xfrm>
              <a:off x="3693695" y="1876644"/>
              <a:ext cx="838200" cy="8382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38"/>
            <p:cNvGrpSpPr/>
            <p:nvPr/>
          </p:nvGrpSpPr>
          <p:grpSpPr>
            <a:xfrm>
              <a:off x="3898158" y="2053653"/>
              <a:ext cx="429274" cy="484183"/>
              <a:chOff x="5513440" y="1766202"/>
              <a:chExt cx="429274" cy="484183"/>
            </a:xfrm>
            <a:solidFill>
              <a:schemeClr val="bg1"/>
            </a:solidFill>
          </p:grpSpPr>
          <p:sp>
            <p:nvSpPr>
              <p:cNvPr id="31" name="Freeform 147"/>
              <p:cNvSpPr>
                <a:spLocks/>
              </p:cNvSpPr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49"/>
              <p:cNvSpPr>
                <a:spLocks/>
              </p:cNvSpPr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6777206" y="1828800"/>
            <a:ext cx="1343212" cy="1323832"/>
            <a:chOff x="6226075" y="3225466"/>
            <a:chExt cx="838200" cy="838200"/>
          </a:xfrm>
        </p:grpSpPr>
        <p:sp>
          <p:nvSpPr>
            <p:cNvPr id="35" name="Rounded Rectangle 17"/>
            <p:cNvSpPr/>
            <p:nvPr/>
          </p:nvSpPr>
          <p:spPr>
            <a:xfrm>
              <a:off x="6226075" y="3225466"/>
              <a:ext cx="838200" cy="8382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29"/>
            <p:cNvGrpSpPr/>
            <p:nvPr/>
          </p:nvGrpSpPr>
          <p:grpSpPr>
            <a:xfrm>
              <a:off x="6482949" y="3448336"/>
              <a:ext cx="324452" cy="406813"/>
              <a:chOff x="5106627" y="2260366"/>
              <a:chExt cx="324452" cy="406813"/>
            </a:xfrm>
            <a:solidFill>
              <a:schemeClr val="bg1"/>
            </a:solidFill>
          </p:grpSpPr>
          <p:sp>
            <p:nvSpPr>
              <p:cNvPr id="37" name="Freeform 80"/>
              <p:cNvSpPr>
                <a:spLocks/>
              </p:cNvSpPr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81"/>
              <p:cNvSpPr>
                <a:spLocks/>
              </p:cNvSpPr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2"/>
              <p:cNvSpPr>
                <a:spLocks/>
              </p:cNvSpPr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5390866" y="3611760"/>
            <a:ext cx="1255594" cy="1260489"/>
            <a:chOff x="8799095" y="1876644"/>
            <a:chExt cx="838200" cy="838200"/>
          </a:xfrm>
        </p:grpSpPr>
        <p:sp>
          <p:nvSpPr>
            <p:cNvPr id="42" name="Rounded Rectangle 13"/>
            <p:cNvSpPr/>
            <p:nvPr/>
          </p:nvSpPr>
          <p:spPr>
            <a:xfrm>
              <a:off x="8799095" y="1876644"/>
              <a:ext cx="838200" cy="8382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4"/>
            <p:cNvSpPr>
              <a:spLocks noEditPoints="1"/>
            </p:cNvSpPr>
            <p:nvPr/>
          </p:nvSpPr>
          <p:spPr bwMode="auto">
            <a:xfrm>
              <a:off x="9017284" y="2097329"/>
              <a:ext cx="401822" cy="396830"/>
            </a:xfrm>
            <a:custGeom>
              <a:avLst/>
              <a:gdLst>
                <a:gd name="T0" fmla="*/ 114 w 121"/>
                <a:gd name="T1" fmla="*/ 89 h 119"/>
                <a:gd name="T2" fmla="*/ 88 w 121"/>
                <a:gd name="T3" fmla="*/ 62 h 119"/>
                <a:gd name="T4" fmla="*/ 71 w 121"/>
                <a:gd name="T5" fmla="*/ 58 h 119"/>
                <a:gd name="T6" fmla="*/ 61 w 121"/>
                <a:gd name="T7" fmla="*/ 48 h 119"/>
                <a:gd name="T8" fmla="*/ 56 w 121"/>
                <a:gd name="T9" fmla="*/ 33 h 119"/>
                <a:gd name="T10" fmla="*/ 30 w 121"/>
                <a:gd name="T11" fmla="*/ 6 h 119"/>
                <a:gd name="T12" fmla="*/ 7 w 121"/>
                <a:gd name="T13" fmla="*/ 6 h 119"/>
                <a:gd name="T14" fmla="*/ 7 w 121"/>
                <a:gd name="T15" fmla="*/ 29 h 119"/>
                <a:gd name="T16" fmla="*/ 33 w 121"/>
                <a:gd name="T17" fmla="*/ 56 h 119"/>
                <a:gd name="T18" fmla="*/ 51 w 121"/>
                <a:gd name="T19" fmla="*/ 60 h 119"/>
                <a:gd name="T20" fmla="*/ 60 w 121"/>
                <a:gd name="T21" fmla="*/ 70 h 119"/>
                <a:gd name="T22" fmla="*/ 65 w 121"/>
                <a:gd name="T23" fmla="*/ 85 h 119"/>
                <a:gd name="T24" fmla="*/ 91 w 121"/>
                <a:gd name="T25" fmla="*/ 112 h 119"/>
                <a:gd name="T26" fmla="*/ 114 w 121"/>
                <a:gd name="T27" fmla="*/ 112 h 119"/>
                <a:gd name="T28" fmla="*/ 114 w 121"/>
                <a:gd name="T29" fmla="*/ 89 h 119"/>
                <a:gd name="T30" fmla="*/ 36 w 121"/>
                <a:gd name="T31" fmla="*/ 51 h 119"/>
                <a:gd name="T32" fmla="*/ 12 w 121"/>
                <a:gd name="T33" fmla="*/ 27 h 119"/>
                <a:gd name="T34" fmla="*/ 11 w 121"/>
                <a:gd name="T35" fmla="*/ 11 h 119"/>
                <a:gd name="T36" fmla="*/ 27 w 121"/>
                <a:gd name="T37" fmla="*/ 12 h 119"/>
                <a:gd name="T38" fmla="*/ 51 w 121"/>
                <a:gd name="T39" fmla="*/ 36 h 119"/>
                <a:gd name="T40" fmla="*/ 54 w 121"/>
                <a:gd name="T41" fmla="*/ 42 h 119"/>
                <a:gd name="T42" fmla="*/ 43 w 121"/>
                <a:gd name="T43" fmla="*/ 42 h 119"/>
                <a:gd name="T44" fmla="*/ 43 w 121"/>
                <a:gd name="T45" fmla="*/ 53 h 119"/>
                <a:gd name="T46" fmla="*/ 45 w 121"/>
                <a:gd name="T47" fmla="*/ 54 h 119"/>
                <a:gd name="T48" fmla="*/ 36 w 121"/>
                <a:gd name="T49" fmla="*/ 51 h 119"/>
                <a:gd name="T50" fmla="*/ 110 w 121"/>
                <a:gd name="T51" fmla="*/ 107 h 119"/>
                <a:gd name="T52" fmla="*/ 94 w 121"/>
                <a:gd name="T53" fmla="*/ 107 h 119"/>
                <a:gd name="T54" fmla="*/ 70 w 121"/>
                <a:gd name="T55" fmla="*/ 83 h 119"/>
                <a:gd name="T56" fmla="*/ 67 w 121"/>
                <a:gd name="T57" fmla="*/ 76 h 119"/>
                <a:gd name="T58" fmla="*/ 71 w 121"/>
                <a:gd name="T59" fmla="*/ 80 h 119"/>
                <a:gd name="T60" fmla="*/ 82 w 121"/>
                <a:gd name="T61" fmla="*/ 80 h 119"/>
                <a:gd name="T62" fmla="*/ 82 w 121"/>
                <a:gd name="T63" fmla="*/ 69 h 119"/>
                <a:gd name="T64" fmla="*/ 77 w 121"/>
                <a:gd name="T65" fmla="*/ 64 h 119"/>
                <a:gd name="T66" fmla="*/ 85 w 121"/>
                <a:gd name="T67" fmla="*/ 68 h 119"/>
                <a:gd name="T68" fmla="*/ 109 w 121"/>
                <a:gd name="T69" fmla="*/ 92 h 119"/>
                <a:gd name="T70" fmla="*/ 110 w 121"/>
                <a:gd name="T71" fmla="*/ 10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" h="119">
                  <a:moveTo>
                    <a:pt x="114" y="89"/>
                  </a:moveTo>
                  <a:cubicBezTo>
                    <a:pt x="88" y="62"/>
                    <a:pt x="88" y="62"/>
                    <a:pt x="88" y="62"/>
                  </a:cubicBezTo>
                  <a:cubicBezTo>
                    <a:pt x="83" y="58"/>
                    <a:pt x="77" y="57"/>
                    <a:pt x="71" y="5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3"/>
                    <a:pt x="61" y="37"/>
                    <a:pt x="56" y="33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3" y="0"/>
                    <a:pt x="13" y="0"/>
                    <a:pt x="7" y="6"/>
                  </a:cubicBezTo>
                  <a:cubicBezTo>
                    <a:pt x="0" y="13"/>
                    <a:pt x="0" y="23"/>
                    <a:pt x="7" y="2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61"/>
                    <a:pt x="45" y="62"/>
                    <a:pt x="51" y="6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59" y="75"/>
                    <a:pt x="60" y="81"/>
                    <a:pt x="65" y="85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8" y="119"/>
                    <a:pt x="108" y="119"/>
                    <a:pt x="114" y="112"/>
                  </a:cubicBezTo>
                  <a:cubicBezTo>
                    <a:pt x="121" y="106"/>
                    <a:pt x="121" y="95"/>
                    <a:pt x="114" y="89"/>
                  </a:cubicBezTo>
                  <a:close/>
                  <a:moveTo>
                    <a:pt x="36" y="51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7" y="22"/>
                    <a:pt x="7" y="15"/>
                    <a:pt x="11" y="11"/>
                  </a:cubicBezTo>
                  <a:cubicBezTo>
                    <a:pt x="16" y="7"/>
                    <a:pt x="23" y="7"/>
                    <a:pt x="27" y="1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37"/>
                    <a:pt x="54" y="40"/>
                    <a:pt x="54" y="42"/>
                  </a:cubicBezTo>
                  <a:cubicBezTo>
                    <a:pt x="51" y="39"/>
                    <a:pt x="46" y="39"/>
                    <a:pt x="43" y="42"/>
                  </a:cubicBezTo>
                  <a:cubicBezTo>
                    <a:pt x="40" y="45"/>
                    <a:pt x="40" y="50"/>
                    <a:pt x="43" y="5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4"/>
                    <a:pt x="38" y="53"/>
                    <a:pt x="36" y="51"/>
                  </a:cubicBezTo>
                  <a:close/>
                  <a:moveTo>
                    <a:pt x="110" y="107"/>
                  </a:moveTo>
                  <a:cubicBezTo>
                    <a:pt x="105" y="111"/>
                    <a:pt x="98" y="111"/>
                    <a:pt x="94" y="107"/>
                  </a:cubicBezTo>
                  <a:cubicBezTo>
                    <a:pt x="70" y="83"/>
                    <a:pt x="70" y="83"/>
                    <a:pt x="70" y="83"/>
                  </a:cubicBezTo>
                  <a:cubicBezTo>
                    <a:pt x="68" y="81"/>
                    <a:pt x="67" y="78"/>
                    <a:pt x="67" y="76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74" y="83"/>
                    <a:pt x="79" y="83"/>
                    <a:pt x="82" y="80"/>
                  </a:cubicBezTo>
                  <a:cubicBezTo>
                    <a:pt x="85" y="77"/>
                    <a:pt x="85" y="72"/>
                    <a:pt x="82" y="69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0" y="64"/>
                    <a:pt x="83" y="65"/>
                    <a:pt x="85" y="68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14" y="96"/>
                    <a:pt x="114" y="103"/>
                    <a:pt x="110" y="1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864824" y="3575715"/>
            <a:ext cx="1378422" cy="1269242"/>
            <a:chOff x="6226075" y="1876644"/>
            <a:chExt cx="838200" cy="838200"/>
          </a:xfrm>
        </p:grpSpPr>
        <p:sp>
          <p:nvSpPr>
            <p:cNvPr id="45" name="Rounded Rectangle 11"/>
            <p:cNvSpPr/>
            <p:nvPr/>
          </p:nvSpPr>
          <p:spPr>
            <a:xfrm>
              <a:off x="6226075" y="1876644"/>
              <a:ext cx="838200" cy="8382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4"/>
            <p:cNvGrpSpPr/>
            <p:nvPr/>
          </p:nvGrpSpPr>
          <p:grpSpPr>
            <a:xfrm>
              <a:off x="6439272" y="2107312"/>
              <a:ext cx="411805" cy="376863"/>
              <a:chOff x="6726389" y="1486674"/>
              <a:chExt cx="411805" cy="376863"/>
            </a:xfrm>
            <a:solidFill>
              <a:schemeClr val="bg1"/>
            </a:solidFill>
          </p:grpSpPr>
          <p:sp>
            <p:nvSpPr>
              <p:cNvPr id="47" name="Oval 52"/>
              <p:cNvSpPr>
                <a:spLocks noChangeArrowheads="1"/>
              </p:cNvSpPr>
              <p:nvPr/>
            </p:nvSpPr>
            <p:spPr bwMode="auto">
              <a:xfrm>
                <a:off x="6773808" y="1786168"/>
                <a:ext cx="44924" cy="424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Oval 53"/>
              <p:cNvSpPr>
                <a:spLocks noChangeArrowheads="1"/>
              </p:cNvSpPr>
              <p:nvPr/>
            </p:nvSpPr>
            <p:spPr bwMode="auto">
              <a:xfrm>
                <a:off x="6748851" y="1836083"/>
                <a:ext cx="24958" cy="2745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54"/>
              <p:cNvSpPr>
                <a:spLocks/>
              </p:cNvSpPr>
              <p:nvPr/>
            </p:nvSpPr>
            <p:spPr bwMode="auto">
              <a:xfrm>
                <a:off x="6726389" y="1486674"/>
                <a:ext cx="411805" cy="292007"/>
              </a:xfrm>
              <a:custGeom>
                <a:avLst/>
                <a:gdLst>
                  <a:gd name="T0" fmla="*/ 124 w 124"/>
                  <a:gd name="T1" fmla="*/ 34 h 88"/>
                  <a:gd name="T2" fmla="*/ 99 w 124"/>
                  <a:gd name="T3" fmla="*/ 9 h 88"/>
                  <a:gd name="T4" fmla="*/ 93 w 124"/>
                  <a:gd name="T5" fmla="*/ 10 h 88"/>
                  <a:gd name="T6" fmla="*/ 74 w 124"/>
                  <a:gd name="T7" fmla="*/ 0 h 88"/>
                  <a:gd name="T8" fmla="*/ 60 w 124"/>
                  <a:gd name="T9" fmla="*/ 5 h 88"/>
                  <a:gd name="T10" fmla="*/ 46 w 124"/>
                  <a:gd name="T11" fmla="*/ 0 h 88"/>
                  <a:gd name="T12" fmla="*/ 31 w 124"/>
                  <a:gd name="T13" fmla="*/ 5 h 88"/>
                  <a:gd name="T14" fmla="*/ 25 w 124"/>
                  <a:gd name="T15" fmla="*/ 5 h 88"/>
                  <a:gd name="T16" fmla="*/ 0 w 124"/>
                  <a:gd name="T17" fmla="*/ 30 h 88"/>
                  <a:gd name="T18" fmla="*/ 3 w 124"/>
                  <a:gd name="T19" fmla="*/ 43 h 88"/>
                  <a:gd name="T20" fmla="*/ 0 w 124"/>
                  <a:gd name="T21" fmla="*/ 55 h 88"/>
                  <a:gd name="T22" fmla="*/ 25 w 124"/>
                  <a:gd name="T23" fmla="*/ 80 h 88"/>
                  <a:gd name="T24" fmla="*/ 28 w 124"/>
                  <a:gd name="T25" fmla="*/ 80 h 88"/>
                  <a:gd name="T26" fmla="*/ 46 w 124"/>
                  <a:gd name="T27" fmla="*/ 88 h 88"/>
                  <a:gd name="T28" fmla="*/ 64 w 124"/>
                  <a:gd name="T29" fmla="*/ 80 h 88"/>
                  <a:gd name="T30" fmla="*/ 79 w 124"/>
                  <a:gd name="T31" fmla="*/ 85 h 88"/>
                  <a:gd name="T32" fmla="*/ 104 w 124"/>
                  <a:gd name="T33" fmla="*/ 60 h 88"/>
                  <a:gd name="T34" fmla="*/ 104 w 124"/>
                  <a:gd name="T35" fmla="*/ 59 h 88"/>
                  <a:gd name="T36" fmla="*/ 124 w 124"/>
                  <a:gd name="T37" fmla="*/ 3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" h="88">
                    <a:moveTo>
                      <a:pt x="124" y="34"/>
                    </a:moveTo>
                    <a:cubicBezTo>
                      <a:pt x="124" y="21"/>
                      <a:pt x="113" y="9"/>
                      <a:pt x="99" y="9"/>
                    </a:cubicBezTo>
                    <a:cubicBezTo>
                      <a:pt x="97" y="9"/>
                      <a:pt x="95" y="10"/>
                      <a:pt x="93" y="10"/>
                    </a:cubicBezTo>
                    <a:cubicBezTo>
                      <a:pt x="89" y="4"/>
                      <a:pt x="82" y="0"/>
                      <a:pt x="74" y="0"/>
                    </a:cubicBezTo>
                    <a:cubicBezTo>
                      <a:pt x="69" y="0"/>
                      <a:pt x="64" y="2"/>
                      <a:pt x="60" y="5"/>
                    </a:cubicBezTo>
                    <a:cubicBezTo>
                      <a:pt x="56" y="2"/>
                      <a:pt x="51" y="0"/>
                      <a:pt x="46" y="0"/>
                    </a:cubicBezTo>
                    <a:cubicBezTo>
                      <a:pt x="40" y="0"/>
                      <a:pt x="35" y="2"/>
                      <a:pt x="31" y="5"/>
                    </a:cubicBezTo>
                    <a:cubicBezTo>
                      <a:pt x="29" y="5"/>
                      <a:pt x="27" y="5"/>
                      <a:pt x="25" y="5"/>
                    </a:cubicBezTo>
                    <a:cubicBezTo>
                      <a:pt x="11" y="5"/>
                      <a:pt x="0" y="16"/>
                      <a:pt x="0" y="30"/>
                    </a:cubicBezTo>
                    <a:cubicBezTo>
                      <a:pt x="0" y="35"/>
                      <a:pt x="1" y="39"/>
                      <a:pt x="3" y="43"/>
                    </a:cubicBezTo>
                    <a:cubicBezTo>
                      <a:pt x="1" y="46"/>
                      <a:pt x="0" y="51"/>
                      <a:pt x="0" y="55"/>
                    </a:cubicBezTo>
                    <a:cubicBezTo>
                      <a:pt x="0" y="69"/>
                      <a:pt x="11" y="80"/>
                      <a:pt x="25" y="80"/>
                    </a:cubicBezTo>
                    <a:cubicBezTo>
                      <a:pt x="26" y="80"/>
                      <a:pt x="27" y="80"/>
                      <a:pt x="28" y="80"/>
                    </a:cubicBezTo>
                    <a:cubicBezTo>
                      <a:pt x="32" y="85"/>
                      <a:pt x="39" y="88"/>
                      <a:pt x="46" y="88"/>
                    </a:cubicBezTo>
                    <a:cubicBezTo>
                      <a:pt x="53" y="88"/>
                      <a:pt x="59" y="85"/>
                      <a:pt x="64" y="80"/>
                    </a:cubicBezTo>
                    <a:cubicBezTo>
                      <a:pt x="68" y="83"/>
                      <a:pt x="73" y="85"/>
                      <a:pt x="79" y="85"/>
                    </a:cubicBezTo>
                    <a:cubicBezTo>
                      <a:pt x="92" y="85"/>
                      <a:pt x="104" y="74"/>
                      <a:pt x="104" y="60"/>
                    </a:cubicBezTo>
                    <a:cubicBezTo>
                      <a:pt x="104" y="60"/>
                      <a:pt x="104" y="59"/>
                      <a:pt x="104" y="59"/>
                    </a:cubicBezTo>
                    <a:cubicBezTo>
                      <a:pt x="115" y="57"/>
                      <a:pt x="124" y="47"/>
                      <a:pt x="124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70" name="图片 69" descr="41541-10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683767" cy="12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300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974982" y="2165130"/>
            <a:ext cx="1488640" cy="14839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974982" y="3649045"/>
            <a:ext cx="1488640" cy="8903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Redmine</a:t>
            </a:r>
            <a:endParaRPr lang="zh-CN" altLang="en-US" sz="2000" b="1" dirty="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727443" y="2151483"/>
            <a:ext cx="1488640" cy="14839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700148" y="3649045"/>
            <a:ext cx="1488640" cy="8903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en-US" altLang="zh-CN" sz="2400" dirty="0" err="1" smtClean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Github</a:t>
            </a:r>
            <a:endParaRPr lang="zh-CN" altLang="en-US" sz="2400" dirty="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451565" y="2343199"/>
            <a:ext cx="535474" cy="686136"/>
            <a:chOff x="3095876" y="2479873"/>
            <a:chExt cx="366231" cy="470769"/>
          </a:xfrm>
        </p:grpSpPr>
        <p:sp>
          <p:nvSpPr>
            <p:cNvPr id="37" name="Freeform 108"/>
            <p:cNvSpPr>
              <a:spLocks/>
            </p:cNvSpPr>
            <p:nvPr/>
          </p:nvSpPr>
          <p:spPr bwMode="auto">
            <a:xfrm flipH="1">
              <a:off x="3095876" y="2898027"/>
              <a:ext cx="51923" cy="52615"/>
            </a:xfrm>
            <a:custGeom>
              <a:avLst/>
              <a:gdLst>
                <a:gd name="T0" fmla="*/ 0 w 32"/>
                <a:gd name="T1" fmla="*/ 32 h 32"/>
                <a:gd name="T2" fmla="*/ 16 w 32"/>
                <a:gd name="T3" fmla="*/ 32 h 32"/>
                <a:gd name="T4" fmla="*/ 32 w 32"/>
                <a:gd name="T5" fmla="*/ 16 h 32"/>
                <a:gd name="T6" fmla="*/ 32 w 32"/>
                <a:gd name="T7" fmla="*/ 0 h 32"/>
                <a:gd name="T8" fmla="*/ 0 w 32"/>
                <a:gd name="T9" fmla="*/ 0 h 32"/>
                <a:gd name="T10" fmla="*/ 0 w 3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203">
                <a:defRPr/>
              </a:pPr>
              <a:endParaRPr lang="zh-CN" altLang="en-US" sz="1500" dirty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38" name="Freeform 109"/>
            <p:cNvSpPr>
              <a:spLocks noEditPoints="1"/>
            </p:cNvSpPr>
            <p:nvPr/>
          </p:nvSpPr>
          <p:spPr bwMode="auto">
            <a:xfrm flipH="1">
              <a:off x="3095876" y="2479873"/>
              <a:ext cx="366231" cy="470769"/>
            </a:xfrm>
            <a:custGeom>
              <a:avLst/>
              <a:gdLst>
                <a:gd name="T0" fmla="*/ 208 w 224"/>
                <a:gd name="T1" fmla="*/ 0 h 288"/>
                <a:gd name="T2" fmla="*/ 16 w 224"/>
                <a:gd name="T3" fmla="*/ 0 h 288"/>
                <a:gd name="T4" fmla="*/ 0 w 224"/>
                <a:gd name="T5" fmla="*/ 16 h 288"/>
                <a:gd name="T6" fmla="*/ 0 w 224"/>
                <a:gd name="T7" fmla="*/ 272 h 288"/>
                <a:gd name="T8" fmla="*/ 16 w 224"/>
                <a:gd name="T9" fmla="*/ 288 h 288"/>
                <a:gd name="T10" fmla="*/ 176 w 224"/>
                <a:gd name="T11" fmla="*/ 288 h 288"/>
                <a:gd name="T12" fmla="*/ 176 w 224"/>
                <a:gd name="T13" fmla="*/ 144 h 288"/>
                <a:gd name="T14" fmla="*/ 224 w 224"/>
                <a:gd name="T15" fmla="*/ 144 h 288"/>
                <a:gd name="T16" fmla="*/ 224 w 224"/>
                <a:gd name="T17" fmla="*/ 16 h 288"/>
                <a:gd name="T18" fmla="*/ 208 w 224"/>
                <a:gd name="T19" fmla="*/ 0 h 288"/>
                <a:gd name="T20" fmla="*/ 168 w 224"/>
                <a:gd name="T21" fmla="*/ 104 h 288"/>
                <a:gd name="T22" fmla="*/ 56 w 224"/>
                <a:gd name="T23" fmla="*/ 104 h 288"/>
                <a:gd name="T24" fmla="*/ 56 w 224"/>
                <a:gd name="T25" fmla="*/ 88 h 288"/>
                <a:gd name="T26" fmla="*/ 168 w 224"/>
                <a:gd name="T27" fmla="*/ 88 h 288"/>
                <a:gd name="T28" fmla="*/ 168 w 224"/>
                <a:gd name="T29" fmla="*/ 104 h 288"/>
                <a:gd name="T30" fmla="*/ 168 w 224"/>
                <a:gd name="T31" fmla="*/ 72 h 288"/>
                <a:gd name="T32" fmla="*/ 56 w 224"/>
                <a:gd name="T33" fmla="*/ 72 h 288"/>
                <a:gd name="T34" fmla="*/ 56 w 224"/>
                <a:gd name="T35" fmla="*/ 56 h 288"/>
                <a:gd name="T36" fmla="*/ 168 w 224"/>
                <a:gd name="T37" fmla="*/ 56 h 288"/>
                <a:gd name="T38" fmla="*/ 168 w 224"/>
                <a:gd name="T39" fmla="*/ 7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" h="288">
                  <a:moveTo>
                    <a:pt x="20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7" y="288"/>
                    <a:pt x="16" y="288"/>
                  </a:cubicBezTo>
                  <a:cubicBezTo>
                    <a:pt x="176" y="288"/>
                    <a:pt x="176" y="288"/>
                    <a:pt x="176" y="288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224" y="144"/>
                    <a:pt x="224" y="144"/>
                    <a:pt x="224" y="144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7"/>
                    <a:pt x="217" y="0"/>
                    <a:pt x="208" y="0"/>
                  </a:cubicBezTo>
                  <a:close/>
                  <a:moveTo>
                    <a:pt x="168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168" y="88"/>
                    <a:pt x="168" y="88"/>
                    <a:pt x="168" y="88"/>
                  </a:cubicBezTo>
                  <a:lnTo>
                    <a:pt x="168" y="104"/>
                  </a:lnTo>
                  <a:close/>
                  <a:moveTo>
                    <a:pt x="168" y="7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203">
                <a:defRPr/>
              </a:pPr>
              <a:endParaRPr lang="zh-CN" altLang="en-US" sz="1500" dirty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39" name="Rectangle 110"/>
            <p:cNvSpPr>
              <a:spLocks noChangeArrowheads="1"/>
            </p:cNvSpPr>
            <p:nvPr/>
          </p:nvSpPr>
          <p:spPr bwMode="auto">
            <a:xfrm flipH="1">
              <a:off x="3095876" y="2741565"/>
              <a:ext cx="51923" cy="519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203">
                <a:defRPr/>
              </a:pPr>
              <a:endParaRPr lang="zh-CN" altLang="en-US" sz="1500" dirty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40" name="Rectangle 111"/>
            <p:cNvSpPr>
              <a:spLocks noChangeArrowheads="1"/>
            </p:cNvSpPr>
            <p:nvPr/>
          </p:nvSpPr>
          <p:spPr bwMode="auto">
            <a:xfrm flipH="1">
              <a:off x="3095876" y="2819796"/>
              <a:ext cx="51923" cy="52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203">
                <a:defRPr/>
              </a:pPr>
              <a:endParaRPr lang="zh-CN" altLang="en-US" sz="1500" dirty="0">
                <a:solidFill>
                  <a:sysClr val="windowText" lastClr="000000"/>
                </a:solidFill>
                <a:latin typeface="Calibri"/>
                <a:ea typeface="微软雅黑" pitchFamily="34" charset="-122"/>
              </a:endParaRPr>
            </a:p>
          </p:txBody>
        </p:sp>
      </p:grpSp>
      <p:sp>
        <p:nvSpPr>
          <p:cNvPr id="45" name="Freeform 9"/>
          <p:cNvSpPr>
            <a:spLocks/>
          </p:cNvSpPr>
          <p:nvPr/>
        </p:nvSpPr>
        <p:spPr bwMode="auto">
          <a:xfrm flipH="1">
            <a:off x="10007379" y="2488359"/>
            <a:ext cx="764993" cy="477702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5520" tIns="37760" rIns="75520" bIns="377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5203">
              <a:defRPr/>
            </a:pPr>
            <a:endParaRPr lang="zh-CN" altLang="en-US" sz="1500" dirty="0">
              <a:solidFill>
                <a:sysClr val="windowText" lastClr="000000"/>
              </a:solidFill>
              <a:latin typeface="Calibri"/>
              <a:ea typeface="微软雅黑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629984" y="3233548"/>
            <a:ext cx="6907291" cy="178070"/>
            <a:chOff x="1918742" y="3212976"/>
            <a:chExt cx="8352927" cy="216024"/>
          </a:xfrm>
        </p:grpSpPr>
        <p:sp>
          <p:nvSpPr>
            <p:cNvPr id="54" name="椭圆 53"/>
            <p:cNvSpPr/>
            <p:nvPr/>
          </p:nvSpPr>
          <p:spPr>
            <a:xfrm>
              <a:off x="1918742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913428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5987194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8021420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0055645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959948" y="3298129"/>
              <a:ext cx="8136905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60" name="等腰三角形 59"/>
          <p:cNvSpPr/>
          <p:nvPr/>
        </p:nvSpPr>
        <p:spPr>
          <a:xfrm flipV="1">
            <a:off x="3615692" y="4539393"/>
            <a:ext cx="207219" cy="178070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64" name="等腰三角形 63"/>
          <p:cNvSpPr/>
          <p:nvPr/>
        </p:nvSpPr>
        <p:spPr>
          <a:xfrm flipV="1">
            <a:off x="10344347" y="4539393"/>
            <a:ext cx="207219" cy="178070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181379" y="4828517"/>
            <a:ext cx="1075845" cy="353256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3"/>
              </a:rPr>
              <a:t>点击跳转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910034" y="4828517"/>
            <a:ext cx="1075845" cy="353256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4"/>
              </a:rPr>
              <a:t>点击跳转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974982" y="5251673"/>
            <a:ext cx="8217295" cy="48568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2300" dirty="0" smtClean="0">
                <a:latin typeface="微软雅黑" pitchFamily="34" charset="-122"/>
                <a:ea typeface="微软雅黑" pitchFamily="34" charset="-122"/>
              </a:rPr>
              <a:t>网页展示</a:t>
            </a:r>
            <a:endParaRPr lang="zh-CN" altLang="en-US" sz="23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矩形 3"/>
          <p:cNvSpPr>
            <a:spLocks noChangeArrowheads="1"/>
          </p:cNvSpPr>
          <p:nvPr/>
        </p:nvSpPr>
        <p:spPr bwMode="auto">
          <a:xfrm>
            <a:off x="5958652" y="515424"/>
            <a:ext cx="3869759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800" b="1" spc="300" dirty="0" err="1" smtClean="0">
                <a:solidFill>
                  <a:schemeClr val="bg1"/>
                </a:solidFill>
              </a:rPr>
              <a:t>Redmine&amp;Github</a:t>
            </a:r>
            <a:endParaRPr lang="zh-CN" altLang="en-US" sz="2800" b="1" spc="300" dirty="0" smtClean="0">
              <a:solidFill>
                <a:schemeClr val="bg1"/>
              </a:solidFill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/>
          <p:cNvSpPr txBox="1"/>
          <p:nvPr/>
        </p:nvSpPr>
        <p:spPr>
          <a:xfrm>
            <a:off x="3098040" y="6488668"/>
            <a:ext cx="626432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啊</a:t>
            </a:r>
            <a:endParaRPr lang="zh-CN" altLang="en-US" dirty="0"/>
          </a:p>
        </p:txBody>
      </p:sp>
      <p:pic>
        <p:nvPicPr>
          <p:cNvPr id="30" name="图片 29" descr="223553-10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692322" cy="11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952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2" grpId="0" animBg="1"/>
      <p:bldP spid="33" grpId="0" animBg="1"/>
      <p:bldP spid="45" grpId="0" animBg="1"/>
      <p:bldP spid="60" grpId="0" animBg="1"/>
      <p:bldP spid="64" grpId="0" animBg="1"/>
      <p:bldP spid="65" grpId="0"/>
      <p:bldP spid="69" grpId="0"/>
      <p:bldP spid="70" grpId="0" animBg="1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3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项目展示</a:t>
            </a:r>
            <a:endParaRPr lang="zh-CN" altLang="en-US" sz="2933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1742431" y="1576236"/>
            <a:ext cx="4768768" cy="4988337"/>
            <a:chOff x="3513680" y="1931126"/>
            <a:chExt cx="5164640" cy="4926874"/>
          </a:xfrm>
        </p:grpSpPr>
        <p:pic>
          <p:nvPicPr>
            <p:cNvPr id="22" name="Picture 2" descr="E:\lizzy\PPT-by lizzy\自制PNG\iphone5-b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1"/>
            <a:stretch/>
          </p:blipFill>
          <p:spPr bwMode="auto">
            <a:xfrm>
              <a:off x="3513680" y="1931126"/>
              <a:ext cx="5164640" cy="492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矩形 22"/>
            <p:cNvSpPr/>
            <p:nvPr/>
          </p:nvSpPr>
          <p:spPr>
            <a:xfrm>
              <a:off x="4405360" y="3027766"/>
              <a:ext cx="3276704" cy="3763581"/>
            </a:xfrm>
            <a:prstGeom prst="rect">
              <a:avLst/>
            </a:prstGeom>
            <a:blipFill>
              <a:blip r:embed="rId4" cstate="print"/>
              <a:srcRect/>
              <a:stretch>
                <a:fillRect t="-199" b="-2065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814605" y="2086851"/>
            <a:ext cx="1787080" cy="430883"/>
          </a:xfrm>
          <a:prstGeom prst="rect">
            <a:avLst/>
          </a:prstGeom>
        </p:spPr>
        <p:txBody>
          <a:bodyPr wrap="none" lIns="91434" tIns="45718" rIns="91434" bIns="45718">
            <a:spAutoFit/>
          </a:bodyPr>
          <a:lstStyle/>
          <a:p>
            <a:r>
              <a:rPr lang="en-US" altLang="zh-CN" sz="2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Tomcat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展示</a:t>
            </a:r>
            <a:endParaRPr lang="en-US" altLang="zh-CN" sz="2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8787311" y="2620180"/>
            <a:ext cx="2439126" cy="328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在服务器上运行展示项目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904555" y="2133487"/>
            <a:ext cx="1484148" cy="1484148"/>
            <a:chOff x="7270150" y="1939337"/>
            <a:chExt cx="1484148" cy="1484148"/>
          </a:xfrm>
        </p:grpSpPr>
        <p:sp>
          <p:nvSpPr>
            <p:cNvPr id="38" name="椭圆 37"/>
            <p:cNvSpPr/>
            <p:nvPr/>
          </p:nvSpPr>
          <p:spPr>
            <a:xfrm>
              <a:off x="7270150" y="1939337"/>
              <a:ext cx="1484148" cy="148414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7628394" y="2388545"/>
              <a:ext cx="767661" cy="585733"/>
              <a:chOff x="12227116" y="4392007"/>
              <a:chExt cx="627436" cy="478740"/>
            </a:xfrm>
          </p:grpSpPr>
          <p:sp>
            <p:nvSpPr>
              <p:cNvPr id="40" name="Freeform 112"/>
              <p:cNvSpPr>
                <a:spLocks noEditPoints="1"/>
              </p:cNvSpPr>
              <p:nvPr/>
            </p:nvSpPr>
            <p:spPr bwMode="auto">
              <a:xfrm>
                <a:off x="12303279" y="4392007"/>
                <a:ext cx="482364" cy="301026"/>
              </a:xfrm>
              <a:custGeom>
                <a:avLst/>
                <a:gdLst>
                  <a:gd name="T0" fmla="*/ 52 w 56"/>
                  <a:gd name="T1" fmla="*/ 0 h 35"/>
                  <a:gd name="T2" fmla="*/ 4 w 56"/>
                  <a:gd name="T3" fmla="*/ 0 h 35"/>
                  <a:gd name="T4" fmla="*/ 0 w 56"/>
                  <a:gd name="T5" fmla="*/ 4 h 35"/>
                  <a:gd name="T6" fmla="*/ 0 w 56"/>
                  <a:gd name="T7" fmla="*/ 31 h 35"/>
                  <a:gd name="T8" fmla="*/ 4 w 56"/>
                  <a:gd name="T9" fmla="*/ 35 h 35"/>
                  <a:gd name="T10" fmla="*/ 52 w 56"/>
                  <a:gd name="T11" fmla="*/ 35 h 35"/>
                  <a:gd name="T12" fmla="*/ 56 w 56"/>
                  <a:gd name="T13" fmla="*/ 31 h 35"/>
                  <a:gd name="T14" fmla="*/ 56 w 56"/>
                  <a:gd name="T15" fmla="*/ 4 h 35"/>
                  <a:gd name="T16" fmla="*/ 52 w 56"/>
                  <a:gd name="T17" fmla="*/ 0 h 35"/>
                  <a:gd name="T18" fmla="*/ 49 w 56"/>
                  <a:gd name="T19" fmla="*/ 27 h 35"/>
                  <a:gd name="T20" fmla="*/ 46 w 56"/>
                  <a:gd name="T21" fmla="*/ 30 h 35"/>
                  <a:gd name="T22" fmla="*/ 9 w 56"/>
                  <a:gd name="T23" fmla="*/ 30 h 35"/>
                  <a:gd name="T24" fmla="*/ 6 w 56"/>
                  <a:gd name="T25" fmla="*/ 27 h 35"/>
                  <a:gd name="T26" fmla="*/ 6 w 56"/>
                  <a:gd name="T27" fmla="*/ 8 h 35"/>
                  <a:gd name="T28" fmla="*/ 9 w 56"/>
                  <a:gd name="T29" fmla="*/ 5 h 35"/>
                  <a:gd name="T30" fmla="*/ 46 w 56"/>
                  <a:gd name="T31" fmla="*/ 5 h 35"/>
                  <a:gd name="T32" fmla="*/ 49 w 56"/>
                  <a:gd name="T33" fmla="*/ 8 h 35"/>
                  <a:gd name="T34" fmla="*/ 49 w 56"/>
                  <a:gd name="T35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" h="35">
                    <a:moveTo>
                      <a:pt x="52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3"/>
                      <a:pt x="2" y="35"/>
                      <a:pt x="4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4" y="35"/>
                      <a:pt x="56" y="33"/>
                      <a:pt x="56" y="31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2"/>
                      <a:pt x="54" y="0"/>
                      <a:pt x="52" y="0"/>
                    </a:cubicBezTo>
                    <a:close/>
                    <a:moveTo>
                      <a:pt x="49" y="27"/>
                    </a:moveTo>
                    <a:cubicBezTo>
                      <a:pt x="49" y="29"/>
                      <a:pt x="48" y="30"/>
                      <a:pt x="46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7" y="30"/>
                      <a:pt x="6" y="29"/>
                      <a:pt x="6" y="2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6"/>
                      <a:pt x="7" y="5"/>
                      <a:pt x="9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8" y="5"/>
                      <a:pt x="49" y="6"/>
                      <a:pt x="49" y="8"/>
                    </a:cubicBezTo>
                    <a:lnTo>
                      <a:pt x="49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微软雅黑" pitchFamily="34" charset="-122"/>
                </a:endParaRPr>
              </a:p>
            </p:txBody>
          </p:sp>
          <p:sp>
            <p:nvSpPr>
              <p:cNvPr id="41" name="Freeform 113"/>
              <p:cNvSpPr>
                <a:spLocks noEditPoints="1"/>
              </p:cNvSpPr>
              <p:nvPr/>
            </p:nvSpPr>
            <p:spPr bwMode="auto">
              <a:xfrm>
                <a:off x="12227116" y="4707540"/>
                <a:ext cx="627436" cy="163207"/>
              </a:xfrm>
              <a:custGeom>
                <a:avLst/>
                <a:gdLst>
                  <a:gd name="T0" fmla="*/ 67 w 73"/>
                  <a:gd name="T1" fmla="*/ 3 h 19"/>
                  <a:gd name="T2" fmla="*/ 63 w 73"/>
                  <a:gd name="T3" fmla="*/ 0 h 19"/>
                  <a:gd name="T4" fmla="*/ 10 w 73"/>
                  <a:gd name="T5" fmla="*/ 0 h 19"/>
                  <a:gd name="T6" fmla="*/ 7 w 73"/>
                  <a:gd name="T7" fmla="*/ 3 h 19"/>
                  <a:gd name="T8" fmla="*/ 1 w 73"/>
                  <a:gd name="T9" fmla="*/ 13 h 19"/>
                  <a:gd name="T10" fmla="*/ 73 w 73"/>
                  <a:gd name="T11" fmla="*/ 13 h 19"/>
                  <a:gd name="T12" fmla="*/ 67 w 73"/>
                  <a:gd name="T13" fmla="*/ 3 h 19"/>
                  <a:gd name="T14" fmla="*/ 25 w 73"/>
                  <a:gd name="T15" fmla="*/ 12 h 19"/>
                  <a:gd name="T16" fmla="*/ 27 w 73"/>
                  <a:gd name="T17" fmla="*/ 9 h 19"/>
                  <a:gd name="T18" fmla="*/ 47 w 73"/>
                  <a:gd name="T19" fmla="*/ 9 h 19"/>
                  <a:gd name="T20" fmla="*/ 48 w 73"/>
                  <a:gd name="T21" fmla="*/ 12 h 19"/>
                  <a:gd name="T22" fmla="*/ 25 w 73"/>
                  <a:gd name="T23" fmla="*/ 12 h 19"/>
                  <a:gd name="T24" fmla="*/ 62 w 73"/>
                  <a:gd name="T25" fmla="*/ 7 h 19"/>
                  <a:gd name="T26" fmla="*/ 12 w 73"/>
                  <a:gd name="T27" fmla="*/ 7 h 19"/>
                  <a:gd name="T28" fmla="*/ 9 w 73"/>
                  <a:gd name="T29" fmla="*/ 6 h 19"/>
                  <a:gd name="T30" fmla="*/ 10 w 73"/>
                  <a:gd name="T31" fmla="*/ 3 h 19"/>
                  <a:gd name="T32" fmla="*/ 13 w 73"/>
                  <a:gd name="T33" fmla="*/ 2 h 19"/>
                  <a:gd name="T34" fmla="*/ 61 w 73"/>
                  <a:gd name="T35" fmla="*/ 2 h 19"/>
                  <a:gd name="T36" fmla="*/ 63 w 73"/>
                  <a:gd name="T37" fmla="*/ 3 h 19"/>
                  <a:gd name="T38" fmla="*/ 65 w 73"/>
                  <a:gd name="T39" fmla="*/ 6 h 19"/>
                  <a:gd name="T40" fmla="*/ 62 w 73"/>
                  <a:gd name="T41" fmla="*/ 7 h 19"/>
                  <a:gd name="T42" fmla="*/ 0 w 73"/>
                  <a:gd name="T43" fmla="*/ 15 h 19"/>
                  <a:gd name="T44" fmla="*/ 3 w 73"/>
                  <a:gd name="T45" fmla="*/ 19 h 19"/>
                  <a:gd name="T46" fmla="*/ 70 w 73"/>
                  <a:gd name="T47" fmla="*/ 19 h 19"/>
                  <a:gd name="T48" fmla="*/ 73 w 73"/>
                  <a:gd name="T49" fmla="*/ 15 h 19"/>
                  <a:gd name="T50" fmla="*/ 0 w 73"/>
                  <a:gd name="T51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3" h="19">
                    <a:moveTo>
                      <a:pt x="67" y="3"/>
                    </a:moveTo>
                    <a:cubicBezTo>
                      <a:pt x="66" y="1"/>
                      <a:pt x="65" y="0"/>
                      <a:pt x="6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73" y="13"/>
                      <a:pt x="73" y="13"/>
                      <a:pt x="73" y="13"/>
                    </a:cubicBezTo>
                    <a:lnTo>
                      <a:pt x="67" y="3"/>
                    </a:lnTo>
                    <a:close/>
                    <a:moveTo>
                      <a:pt x="25" y="12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8" y="12"/>
                      <a:pt x="48" y="12"/>
                      <a:pt x="48" y="12"/>
                    </a:cubicBezTo>
                    <a:lnTo>
                      <a:pt x="25" y="12"/>
                    </a:lnTo>
                    <a:close/>
                    <a:moveTo>
                      <a:pt x="62" y="7"/>
                    </a:moveTo>
                    <a:cubicBezTo>
                      <a:pt x="12" y="7"/>
                      <a:pt x="12" y="7"/>
                      <a:pt x="12" y="7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2"/>
                      <a:pt x="13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2" y="2"/>
                      <a:pt x="63" y="3"/>
                      <a:pt x="63" y="3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5" y="6"/>
                      <a:pt x="65" y="7"/>
                      <a:pt x="62" y="7"/>
                    </a:cubicBezTo>
                    <a:close/>
                    <a:moveTo>
                      <a:pt x="0" y="15"/>
                    </a:moveTo>
                    <a:cubicBezTo>
                      <a:pt x="0" y="16"/>
                      <a:pt x="2" y="17"/>
                      <a:pt x="3" y="19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7"/>
                      <a:pt x="73" y="16"/>
                      <a:pt x="73" y="15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微软雅黑" pitchFamily="34" charset="-122"/>
                </a:endParaRPr>
              </a:p>
            </p:txBody>
          </p:sp>
        </p:grpSp>
      </p:grpSp>
      <p:sp>
        <p:nvSpPr>
          <p:cNvPr id="46" name="TextBox 45"/>
          <p:cNvSpPr txBox="1"/>
          <p:nvPr/>
        </p:nvSpPr>
        <p:spPr>
          <a:xfrm>
            <a:off x="3070746" y="6488668"/>
            <a:ext cx="618243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啊</a:t>
            </a:r>
            <a:endParaRPr lang="zh-CN" altLang="en-US" dirty="0"/>
          </a:p>
        </p:txBody>
      </p:sp>
      <p:pic>
        <p:nvPicPr>
          <p:cNvPr id="19" name="图片 18" descr="212263-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-1"/>
            <a:ext cx="1665027" cy="118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732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371814" y="1779498"/>
            <a:ext cx="0" cy="4226743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7886319" y="1812351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能力方面</a:t>
            </a:r>
            <a:endParaRPr lang="en-US" altLang="zh-CN" sz="2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7886319" y="2200650"/>
            <a:ext cx="3621551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/>
                </a:solidFill>
                <a:sym typeface="微软雅黑" pitchFamily="34" charset="-122"/>
              </a:rPr>
              <a:t>我们学会 了对项目的掌控，实现了对项目的合理的需求分析</a:t>
            </a:r>
            <a:endParaRPr lang="zh-CN" altLang="en-US" sz="1400" dirty="0">
              <a:solidFill>
                <a:schemeClr val="bg1"/>
              </a:solidFill>
              <a:sym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886319" y="333627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分工方面</a:t>
            </a:r>
            <a:endParaRPr lang="en-US" altLang="zh-CN" sz="2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7886319" y="3724574"/>
            <a:ext cx="3621551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/>
                </a:solidFill>
                <a:sym typeface="微软雅黑" pitchFamily="34" charset="-122"/>
              </a:rPr>
              <a:t>实现了小组内的团结协作，每一个人都在为项目的实现贡献了自己最大的力量</a:t>
            </a:r>
            <a:endParaRPr lang="zh-CN" altLang="en-US" sz="1400" dirty="0">
              <a:solidFill>
                <a:schemeClr val="bg1"/>
              </a:solidFill>
              <a:sym typeface="微软雅黑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886319" y="4860200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编码方面</a:t>
            </a:r>
            <a:endParaRPr lang="en-US" altLang="zh-CN" sz="2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7886319" y="5248497"/>
            <a:ext cx="3621551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/>
                </a:solidFill>
                <a:sym typeface="微软雅黑" pitchFamily="34" charset="-122"/>
              </a:rPr>
              <a:t>作为程序员，认识到了做项目的流程，懂得了代码的实现和封装</a:t>
            </a:r>
            <a:endParaRPr lang="zh-CN" altLang="en-US" sz="1400" dirty="0">
              <a:solidFill>
                <a:schemeClr val="bg1"/>
              </a:solidFill>
              <a:sym typeface="微软雅黑" pitchFamily="34" charset="-122"/>
            </a:endParaRPr>
          </a:p>
        </p:txBody>
      </p:sp>
      <p:sp>
        <p:nvSpPr>
          <p:cNvPr id="47" name="矩形 3"/>
          <p:cNvSpPr>
            <a:spLocks noChangeArrowheads="1"/>
          </p:cNvSpPr>
          <p:nvPr/>
        </p:nvSpPr>
        <p:spPr bwMode="auto">
          <a:xfrm>
            <a:off x="5958652" y="515424"/>
            <a:ext cx="938059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3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en-US" altLang="zh-CN" sz="2933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2975212" y="6488668"/>
            <a:ext cx="631891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啊</a:t>
            </a:r>
            <a:endParaRPr lang="zh-CN" altLang="en-US" dirty="0"/>
          </a:p>
        </p:txBody>
      </p:sp>
      <p:grpSp>
        <p:nvGrpSpPr>
          <p:cNvPr id="52" name="组合 51"/>
          <p:cNvGrpSpPr/>
          <p:nvPr/>
        </p:nvGrpSpPr>
        <p:grpSpPr>
          <a:xfrm>
            <a:off x="2743199" y="1856095"/>
            <a:ext cx="3698543" cy="3616657"/>
            <a:chOff x="8125599" y="1434035"/>
            <a:chExt cx="2036802" cy="2036802"/>
          </a:xfrm>
        </p:grpSpPr>
        <p:sp>
          <p:nvSpPr>
            <p:cNvPr id="53" name="椭圆 52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4" name="Freeform 261"/>
            <p:cNvSpPr>
              <a:spLocks/>
            </p:cNvSpPr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pic>
        <p:nvPicPr>
          <p:cNvPr id="17" name="图片 16" descr="221567-10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179095"/>
            <a:ext cx="1651379" cy="104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877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750"/>
                            </p:stCondLst>
                            <p:childTnLst>
                              <p:par>
                                <p:cTn id="4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 decel="100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4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873647" y="981238"/>
            <a:ext cx="4444706" cy="1107988"/>
          </a:xfrm>
          <a:prstGeom prst="rect">
            <a:avLst/>
          </a:prstGeom>
        </p:spPr>
        <p:txBody>
          <a:bodyPr wrap="square" lIns="91432" tIns="45716" rIns="91432" bIns="45716" anchor="t">
            <a:spAutoFit/>
          </a:bodyPr>
          <a:lstStyle/>
          <a:p>
            <a:pPr algn="ctr" fontAlgn="ctr"/>
            <a:r>
              <a:rPr lang="zh-CN" altLang="en-US" sz="6600" b="1" spc="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  <a:endParaRPr lang="zh-CN" altLang="en-US" sz="6600" b="1" spc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781695" y="2747735"/>
            <a:ext cx="6437542" cy="101565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000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斯莱特林小组</a:t>
            </a:r>
            <a:endParaRPr lang="en-US" altLang="zh-CN" sz="2000" b="1" kern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zh-CN" altLang="en-US" sz="20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>
            <a:off x="949560" y="3746200"/>
            <a:ext cx="834952" cy="719786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9903177" y="3857222"/>
            <a:ext cx="706166" cy="608764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-1" y="2862140"/>
            <a:ext cx="995083" cy="160384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1784512" y="4034039"/>
            <a:ext cx="417476" cy="431947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10609343" y="3746200"/>
            <a:ext cx="834952" cy="7197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>
            <a:off x="11357048" y="2956269"/>
            <a:ext cx="834952" cy="1509717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 flipH="1">
            <a:off x="4323653" y="5603783"/>
            <a:ext cx="3361450" cy="407363"/>
          </a:xfrm>
          <a:custGeom>
            <a:avLst/>
            <a:gdLst>
              <a:gd name="connsiteX0" fmla="*/ 1319211 w 1469989"/>
              <a:gd name="connsiteY0" fmla="*/ 0 h 485775"/>
              <a:gd name="connsiteX1" fmla="*/ 80964 w 1469989"/>
              <a:gd name="connsiteY1" fmla="*/ 0 h 485775"/>
              <a:gd name="connsiteX2" fmla="*/ 0 w 1469989"/>
              <a:gd name="connsiteY2" fmla="*/ 80964 h 485775"/>
              <a:gd name="connsiteX3" fmla="*/ 0 w 1469989"/>
              <a:gd name="connsiteY3" fmla="*/ 404811 h 485775"/>
              <a:gd name="connsiteX4" fmla="*/ 80964 w 1469989"/>
              <a:gd name="connsiteY4" fmla="*/ 485775 h 485775"/>
              <a:gd name="connsiteX5" fmla="*/ 1319211 w 1469989"/>
              <a:gd name="connsiteY5" fmla="*/ 485775 h 485775"/>
              <a:gd name="connsiteX6" fmla="*/ 1331069 w 1469989"/>
              <a:gd name="connsiteY6" fmla="*/ 483381 h 485775"/>
              <a:gd name="connsiteX7" fmla="*/ 1380263 w 1469989"/>
              <a:gd name="connsiteY7" fmla="*/ 483381 h 485775"/>
              <a:gd name="connsiteX8" fmla="*/ 1400175 w 1469989"/>
              <a:gd name="connsiteY8" fmla="*/ 483381 h 485775"/>
              <a:gd name="connsiteX9" fmla="*/ 1469989 w 1469989"/>
              <a:gd name="connsiteY9" fmla="*/ 483381 h 485775"/>
              <a:gd name="connsiteX10" fmla="*/ 1400175 w 1469989"/>
              <a:gd name="connsiteY10" fmla="*/ 413567 h 485775"/>
              <a:gd name="connsiteX11" fmla="*/ 1400175 w 1469989"/>
              <a:gd name="connsiteY11" fmla="*/ 404811 h 485775"/>
              <a:gd name="connsiteX12" fmla="*/ 1400175 w 1469989"/>
              <a:gd name="connsiteY12" fmla="*/ 363126 h 485775"/>
              <a:gd name="connsiteX13" fmla="*/ 1400175 w 1469989"/>
              <a:gd name="connsiteY13" fmla="*/ 80964 h 485775"/>
              <a:gd name="connsiteX14" fmla="*/ 1319211 w 1469989"/>
              <a:gd name="connsiteY14" fmla="*/ 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69989" h="485775">
                <a:moveTo>
                  <a:pt x="1319211" y="0"/>
                </a:moveTo>
                <a:lnTo>
                  <a:pt x="80964" y="0"/>
                </a:lnTo>
                <a:cubicBezTo>
                  <a:pt x="36249" y="0"/>
                  <a:pt x="0" y="36249"/>
                  <a:pt x="0" y="80964"/>
                </a:cubicBezTo>
                <a:lnTo>
                  <a:pt x="0" y="404811"/>
                </a:lnTo>
                <a:cubicBezTo>
                  <a:pt x="0" y="449526"/>
                  <a:pt x="36249" y="485775"/>
                  <a:pt x="80964" y="485775"/>
                </a:cubicBezTo>
                <a:lnTo>
                  <a:pt x="1319211" y="485775"/>
                </a:lnTo>
                <a:lnTo>
                  <a:pt x="1331069" y="483381"/>
                </a:lnTo>
                <a:lnTo>
                  <a:pt x="1380263" y="483381"/>
                </a:lnTo>
                <a:lnTo>
                  <a:pt x="1400175" y="483381"/>
                </a:lnTo>
                <a:lnTo>
                  <a:pt x="1469989" y="483381"/>
                </a:lnTo>
                <a:lnTo>
                  <a:pt x="1400175" y="413567"/>
                </a:lnTo>
                <a:lnTo>
                  <a:pt x="1400175" y="404811"/>
                </a:lnTo>
                <a:lnTo>
                  <a:pt x="1400175" y="363126"/>
                </a:lnTo>
                <a:lnTo>
                  <a:pt x="1400175" y="80964"/>
                </a:lnTo>
                <a:cubicBezTo>
                  <a:pt x="1400175" y="36249"/>
                  <a:pt x="1363926" y="0"/>
                  <a:pt x="131921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7" name="TextBox 25"/>
          <p:cNvSpPr txBox="1"/>
          <p:nvPr/>
        </p:nvSpPr>
        <p:spPr>
          <a:xfrm>
            <a:off x="4276753" y="5633955"/>
            <a:ext cx="3638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1600" dirty="0" smtClean="0"/>
              <a:t>主讲人：王亚超  </a:t>
            </a:r>
            <a:endParaRPr lang="zh-CN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" y="6488668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1015500"/>
      </p:ext>
    </p:extLst>
  </p:cSld>
  <p:clrMapOvr>
    <a:masterClrMapping/>
  </p:clrMapOvr>
  <p:transition spd="slow">
    <p:fade/>
    <p:sndAc>
      <p:stSnd>
        <p:snd r:embed="rId3" name="applaus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3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6" grpId="1"/>
      <p:bldP spid="16" grpId="0" animBg="1"/>
      <p:bldP spid="17" grpId="0"/>
    </p:bldLst>
  </p:timing>
</p:sld>
</file>

<file path=ppt/theme/theme1.xml><?xml version="1.0" encoding="utf-8"?>
<a:theme xmlns:a="http://schemas.openxmlformats.org/drawingml/2006/main" name="Office 主题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4497</TotalTime>
  <Words>360</Words>
  <Application>Microsoft Office PowerPoint</Application>
  <PresentationFormat>宽屏</PresentationFormat>
  <Paragraphs>73</Paragraphs>
  <Slides>9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Arial Unicode MS</vt:lpstr>
      <vt:lpstr>华文黑体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cp:keywords/>
  <dc:description/>
  <cp:lastModifiedBy>王亚超</cp:lastModifiedBy>
  <cp:revision>657</cp:revision>
  <dcterms:created xsi:type="dcterms:W3CDTF">2014-06-18T03:33:50Z</dcterms:created>
  <dcterms:modified xsi:type="dcterms:W3CDTF">2016-12-20T01:38:19Z</dcterms:modified>
  <cp:category/>
</cp:coreProperties>
</file>